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7" r:id="rId4"/>
    <p:sldMasterId id="2147483718" r:id="rId5"/>
    <p:sldMasterId id="214748371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y="5143500" cx="9144000"/>
  <p:notesSz cx="6858000" cy="9144000"/>
  <p:embeddedFontLst>
    <p:embeddedFont>
      <p:font typeface="IBM Plex Sans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IBM Plex Sans Medium"/>
      <p:regular r:id="rId22"/>
      <p:bold r:id="rId23"/>
      <p:italic r:id="rId24"/>
      <p:boldItalic r:id="rId25"/>
    </p:embeddedFont>
    <p:embeddedFont>
      <p:font typeface="Helvetica Neue"/>
      <p:regular r:id="rId26"/>
      <p:bold r:id="rId27"/>
      <p:italic r:id="rId28"/>
      <p:boldItalic r:id="rId29"/>
    </p:embeddedFont>
    <p:embeddedFont>
      <p:font typeface="IBM Plex Sans SemiBol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IBMPlexSans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IBMPlexSansMedium-italic.fntdata"/><Relationship Id="rId23" Type="http://schemas.openxmlformats.org/officeDocument/2006/relationships/font" Target="fonts/IBMPlexSansMedium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HelveticaNeue-regular.fntdata"/><Relationship Id="rId25" Type="http://schemas.openxmlformats.org/officeDocument/2006/relationships/font" Target="fonts/IBMPlexSansMedium-boldItalic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HelveticaNeue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BMPlexSansSemiBold-bold.fntdata"/><Relationship Id="rId30" Type="http://schemas.openxmlformats.org/officeDocument/2006/relationships/font" Target="fonts/IBMPlexSansSemiBold-regular.fntdata"/><Relationship Id="rId11" Type="http://schemas.openxmlformats.org/officeDocument/2006/relationships/slide" Target="slides/slide4.xml"/><Relationship Id="rId33" Type="http://schemas.openxmlformats.org/officeDocument/2006/relationships/font" Target="fonts/IBMPlexSansSemiBold-boldItalic.fntdata"/><Relationship Id="rId10" Type="http://schemas.openxmlformats.org/officeDocument/2006/relationships/slide" Target="slides/slide3.xml"/><Relationship Id="rId32" Type="http://schemas.openxmlformats.org/officeDocument/2006/relationships/font" Target="fonts/IBMPlexSansSemiBold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font" Target="fonts/IBMPlexSans-bold.fntdata"/><Relationship Id="rId14" Type="http://schemas.openxmlformats.org/officeDocument/2006/relationships/font" Target="fonts/IBMPlexSans-regular.fntdata"/><Relationship Id="rId17" Type="http://schemas.openxmlformats.org/officeDocument/2006/relationships/font" Target="fonts/IBMPlexSans-boldItalic.fntdata"/><Relationship Id="rId16" Type="http://schemas.openxmlformats.org/officeDocument/2006/relationships/font" Target="fonts/IBMPlexSans-italic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b6fb78c7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b6fb78c7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cbce5e0c1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3cbce5e0c1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ffc048c50_0_1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13ffc048c50_0_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ffc048c50_0_5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стат значимая разница между группами не ок</a:t>
            </a:r>
            <a:endParaRPr/>
          </a:p>
        </p:txBody>
      </p:sp>
      <p:sp>
        <p:nvSpPr>
          <p:cNvPr id="424" name="Google Shape;424;g13ffc048c50_0_5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3ffc048c50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13ffc048c50_0_2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3ffc048c50_0_557:notes"/>
          <p:cNvSpPr txBox="1"/>
          <p:nvPr>
            <p:ph idx="1" type="body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50" lIns="44550" spcFirstLastPara="1" rIns="44550" wrap="square" tIns="44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700"/>
          </a:p>
        </p:txBody>
      </p:sp>
      <p:sp>
        <p:nvSpPr>
          <p:cNvPr id="436" name="Google Shape;436;g13ffc048c50_0_557:notes"/>
          <p:cNvSpPr/>
          <p:nvPr>
            <p:ph idx="2" type="sldImg"/>
          </p:nvPr>
        </p:nvSpPr>
        <p:spPr>
          <a:xfrm>
            <a:off x="1058343" y="685793"/>
            <a:ext cx="474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4.png"/><Relationship Id="rId13" Type="http://schemas.openxmlformats.org/officeDocument/2006/relationships/image" Target="../media/image14.png"/><Relationship Id="rId1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9" Type="http://schemas.openxmlformats.org/officeDocument/2006/relationships/image" Target="../media/image15.png"/><Relationship Id="rId15" Type="http://schemas.openxmlformats.org/officeDocument/2006/relationships/image" Target="../media/image9.png"/><Relationship Id="rId1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3.png"/><Relationship Id="rId7" Type="http://schemas.openxmlformats.org/officeDocument/2006/relationships/image" Target="../media/image12.png"/><Relationship Id="rId8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2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2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2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3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2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0.png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Relationship Id="rId3" Type="http://schemas.openxmlformats.org/officeDocument/2006/relationships/image" Target="../media/image4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9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7618169" y="380539"/>
            <a:ext cx="0" cy="74732"/>
          </a:xfrm>
          <a:custGeom>
            <a:rect b="b" l="l" r="r" t="t"/>
            <a:pathLst>
              <a:path extrusionOk="0" h="170815" w="12000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7607904" y="347889"/>
            <a:ext cx="20802" cy="20280"/>
          </a:xfrm>
          <a:custGeom>
            <a:rect b="b" l="l" r="r" t="t"/>
            <a:pathLst>
              <a:path extrusionOk="0" h="46355" w="45719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7304674" y="380539"/>
            <a:ext cx="49406" cy="74732"/>
          </a:xfrm>
          <a:custGeom>
            <a:rect b="b" l="l" r="r" t="t"/>
            <a:pathLst>
              <a:path extrusionOk="0" h="170815" w="108584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7295980" y="350144"/>
            <a:ext cx="0" cy="105291"/>
          </a:xfrm>
          <a:custGeom>
            <a:rect b="b" l="l" r="r" t="t"/>
            <a:pathLst>
              <a:path extrusionOk="0" h="240665" w="12000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cap="flat" cmpd="sng" w="35500">
            <a:solidFill>
              <a:srgbClr val="080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6850237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extrusionOk="0" h="384809" w="21844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extrusionOk="0" h="384809" w="21844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extrusionOk="0" h="384809" w="21844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extrusionOk="0" h="384809" w="21844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extrusionOk="0" h="384809" w="21844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extrusionOk="0" h="384809" w="21844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extrusionOk="0" h="384809" w="21844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extrusionOk="0" h="384809" w="21844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extrusionOk="0" h="384809" w="21844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6762750" y="325188"/>
            <a:ext cx="99390" cy="168354"/>
          </a:xfrm>
          <a:custGeom>
            <a:rect b="b" l="l" r="r" t="t"/>
            <a:pathLst>
              <a:path extrusionOk="0" h="384809" w="21844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extrusionOk="0" h="384809" w="21844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extrusionOk="0" h="384809" w="21844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extrusionOk="0" h="384809" w="21844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extrusionOk="0" h="384809" w="21844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extrusionOk="0" h="384809" w="21844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extrusionOk="0" h="384809" w="21844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extrusionOk="0" h="384809" w="21844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extrusionOk="0" h="384809" w="21844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extrusionOk="0" h="384809" w="21844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8490585" y="436428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8466081" y="349758"/>
            <a:ext cx="0" cy="105569"/>
          </a:xfrm>
          <a:custGeom>
            <a:rect b="b" l="l" r="r" t="t"/>
            <a:pathLst>
              <a:path extrusionOk="0" h="241300" w="12000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cap="flat" cmpd="sng" w="3547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8432409" y="380552"/>
            <a:ext cx="0" cy="75009"/>
          </a:xfrm>
          <a:custGeom>
            <a:rect b="b" l="l" r="r" t="t"/>
            <a:pathLst>
              <a:path extrusionOk="0" h="171450" w="12000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cap="flat" cmpd="sng" w="35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8421481" y="347127"/>
            <a:ext cx="21958" cy="21113"/>
          </a:xfrm>
          <a:custGeom>
            <a:rect b="b" l="l" r="r" t="t"/>
            <a:pathLst>
              <a:path extrusionOk="0" h="48259" w="48259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190355" y="378651"/>
            <a:ext cx="121349" cy="76676"/>
          </a:xfrm>
          <a:custGeom>
            <a:rect b="b" l="l" r="r" t="t"/>
            <a:pathLst>
              <a:path extrusionOk="0" h="175259" w="26670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extrusionOk="0" h="175259" w="26670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extrusionOk="0" h="175259" w="26670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extrusionOk="0" h="175259" w="26670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extrusionOk="0" h="175259" w="26670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7972472" y="334556"/>
            <a:ext cx="170754" cy="164187"/>
          </a:xfrm>
          <a:custGeom>
            <a:rect b="b" l="l" r="r" t="t"/>
            <a:pathLst>
              <a:path extrusionOk="0" h="375284" w="375284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extrusionOk="0" h="375284" w="375284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extrusionOk="0" h="375284" w="375284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extrusionOk="0" h="375284" w="375284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extrusionOk="0" h="375284" w="375284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extrusionOk="0" h="375284" w="375284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614362" y="380807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b="1" sz="1400"/>
            </a:lvl9pPr>
          </a:lstStyle>
          <a:p/>
        </p:txBody>
      </p:sp>
      <p:pic>
        <p:nvPicPr>
          <p:cNvPr id="117" name="Google Shape;117;p1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1" showMasterSp="0">
  <p:cSld name="2_Только заголовок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2.png" id="122" name="Google Shape;122;p2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3)">
  <p:cSld name="20_Только заголовок_2_1_1_1_1_1">
    <p:bg>
      <p:bgPr>
        <a:solidFill>
          <a:srgbClr val="00000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— Текст (01)">
  <p:cSld name="11_Только заголовок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3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2" type="subTitle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3" type="subTitle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(02)">
  <p:cSld name="2_Только заголовок_1_2_1_2_1_1">
    <p:bg>
      <p:bgPr>
        <a:solidFill>
          <a:srgbClr val="6E32E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b="0" i="0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">
  <p:cSld name="2_Только заголовок_1_2_2_1_1_1_1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— Текст (01)">
  <p:cSld name="3_Только заголовок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6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5091356" y="51913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2" type="subTitle"/>
          </p:nvPr>
        </p:nvSpPr>
        <p:spPr>
          <a:xfrm>
            <a:off x="5091356" y="3097267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">
  <p:cSld name="20_Только заголовок_2_1_1_1"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sz="3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3" name="Google Shape;163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2_1_1_1_1" showMasterSp="0">
  <p:cSld name="2_Только заголовок_1_2_2_1_1_1_1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65" name="Google Shape;165;p29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png" id="166" name="Google Shape;166;p29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518137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(01) 1 1">
  <p:cSld name="2_Только заголовок_1_2_2_1_1_1_1_3"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30"/>
          <p:cNvSpPr txBox="1"/>
          <p:nvPr>
            <p:ph idx="2" type="subTitle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3" type="subTitle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sz="3300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| Текст | Текст | Текст (01)">
  <p:cSld name="2_Только заголовок_1_2_2_1_1_1_2"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idx="1" type="subTitle"/>
          </p:nvPr>
        </p:nvSpPr>
        <p:spPr>
          <a:xfrm>
            <a:off x="69873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>
            <p:ph idx="2" type="subTitle"/>
          </p:nvPr>
        </p:nvSpPr>
        <p:spPr>
          <a:xfrm>
            <a:off x="518138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1"/>
          <p:cNvSpPr txBox="1"/>
          <p:nvPr>
            <p:ph idx="3" type="subTitle"/>
          </p:nvPr>
        </p:nvSpPr>
        <p:spPr>
          <a:xfrm>
            <a:off x="26745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1"/>
          <p:cNvSpPr txBox="1"/>
          <p:nvPr>
            <p:ph idx="4" type="subTitle"/>
          </p:nvPr>
        </p:nvSpPr>
        <p:spPr>
          <a:xfrm>
            <a:off x="48309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2">
  <p:cSld name="20_Только заголовок_2_1_1_1_2"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0" name="Google Shape;190;p33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OBJECT_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3" name="Google Shape;193;p34"/>
          <p:cNvSpPr txBox="1"/>
          <p:nvPr>
            <p:ph idx="1" type="subTitle"/>
          </p:nvPr>
        </p:nvSpPr>
        <p:spPr>
          <a:xfrm>
            <a:off x="470474" y="3162907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4" name="Google Shape;194;p34"/>
          <p:cNvSpPr txBox="1"/>
          <p:nvPr>
            <p:ph idx="11" type="ftr"/>
          </p:nvPr>
        </p:nvSpPr>
        <p:spPr>
          <a:xfrm>
            <a:off x="3108960" y="4783456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195" name="Google Shape;195;p34"/>
          <p:cNvSpPr txBox="1"/>
          <p:nvPr>
            <p:ph idx="10" type="dt"/>
          </p:nvPr>
        </p:nvSpPr>
        <p:spPr>
          <a:xfrm>
            <a:off x="457200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6583681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3" name="Google Shape;20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 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205" name="Google Shape;205;p37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7"/>
          <p:cNvSpPr txBox="1"/>
          <p:nvPr>
            <p:ph idx="12" type="sldNum"/>
          </p:nvPr>
        </p:nvSpPr>
        <p:spPr>
          <a:xfrm>
            <a:off x="4419600" y="463034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30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b="0" i="0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66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212" name="Google Shape;212;p3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3" name="Google Shape;213;p3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214" name="Google Shape;214;p3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8" name="Google Shape;218;p40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9" name="Google Shape;21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0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3" name="Google Shape;223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4" name="Google Shape;224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1" name="Google Shape;23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2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3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3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3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43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43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0" name="Google Shape;240;p43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p43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43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3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3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3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3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3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5" name="Google Shape;25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3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9" name="Google Shape;259;p4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0" name="Google Shape;260;p4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1" name="Google Shape;261;p4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2" name="Google Shape;262;p4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7" name="Google Shape;267;p4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8" name="Google Shape;268;p4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0" name="Google Shape;270;p4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1" name="Google Shape;27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4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5" name="Google Shape;275;p45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2" name="Google Shape;28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6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6" name="Google Shape;28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8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0" name="Google Shape;29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4" name="Google Shape;294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9" name="Google Shape;299;p5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4" name="Google Shape;304;p5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4" name="Google Shape;314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22" name="Google Shape;322;p55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6" name="Google Shape;326;p5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27" name="Google Shape;3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1" name="Google Shape;3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33" name="Google Shape;3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7" name="Google Shape;3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43" name="Google Shape;3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8" name="Google Shape;348;p60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9" name="Google Shape;349;p60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50" name="Google Shape;350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3" showMasterSp="0">
  <p:cSld name="2_Только заголовок_1_3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363" name="Google Shape;363;p65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364" name="Google Shape;364;p6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5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65"/>
          <p:cNvSpPr txBox="1"/>
          <p:nvPr>
            <p:ph idx="1" type="body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■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●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67" name="Google Shape;367;p65"/>
          <p:cNvSpPr txBox="1"/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6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6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371" name="Google Shape;371;p66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372" name="Google Shape;372;p66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3" name="Google Shape;373;p66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7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Char char="●"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6" name="Google Shape;376;p67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7" name="Google Shape;377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8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0" name="Google Shape;380;p68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1" name="Google Shape;381;p68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2" name="Google Shape;382;p6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3" name="Google Shape;383;p68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OBJECT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9"/>
          <p:cNvSpPr txBox="1"/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6" name="Google Shape;386;p69"/>
          <p:cNvSpPr txBox="1"/>
          <p:nvPr>
            <p:ph idx="1" type="subTitle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 sz="30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7" name="Google Shape;387;p69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8" name="Google Shape;388;p6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389" name="Google Shape;389;p69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_1_2_1_2" showMasterSp="0">
  <p:cSld name="2_Только заголовок_1_2_1_2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0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65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65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■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65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●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65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92" name="Google Shape;392;p70"/>
          <p:cNvSpPr txBox="1"/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image1.png" id="393" name="Google Shape;393;p70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7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_1">
    <p:bg>
      <p:bgPr>
        <a:solidFill>
          <a:srgbClr val="FFFFFF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1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7" name="Google Shape;397;p71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/>
        </p:txBody>
      </p:sp>
      <p:pic>
        <p:nvPicPr>
          <p:cNvPr id="398" name="Google Shape;398;p7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(01) 1">
  <p:cSld name="20_Только заголовок_2_1_1_1_1">
    <p:bg>
      <p:bgPr>
        <a:solidFill>
          <a:srgbClr val="FFFFFF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2"/>
          <p:cNvSpPr txBox="1"/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b="1" i="0" sz="3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1" name="Google Shape;401;p72"/>
          <p:cNvPicPr preferRelativeResize="0"/>
          <p:nvPr/>
        </p:nvPicPr>
        <p:blipFill rotWithShape="1">
          <a:blip r:embed="rId2">
            <a:alphaModFix amt="36000"/>
          </a:blip>
          <a:srcRect b="0" l="0" r="0" t="0"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65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ive.google.com/file/d/1XYk_NrBvrpx9IEA-_0gSndcINuoGudW6/view?usp=shar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1IGMgJP_XqQwA6h_w1KYG7TQJhS15h4c4/view?usp=sharing" TargetMode="External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3"/>
          <p:cNvSpPr txBox="1"/>
          <p:nvPr>
            <p:ph type="title"/>
          </p:nvPr>
        </p:nvSpPr>
        <p:spPr>
          <a:xfrm>
            <a:off x="540000" y="1215225"/>
            <a:ext cx="3852000" cy="105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A/B тестирование</a:t>
            </a:r>
            <a:endParaRPr/>
          </a:p>
        </p:txBody>
      </p:sp>
      <p:sp>
        <p:nvSpPr>
          <p:cNvPr id="407" name="Google Shape;407;p73"/>
          <p:cNvSpPr txBox="1"/>
          <p:nvPr>
            <p:ph idx="1" type="subTitle"/>
          </p:nvPr>
        </p:nvSpPr>
        <p:spPr>
          <a:xfrm>
            <a:off x="63500" y="2612575"/>
            <a:ext cx="4688400" cy="280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>
                <a:solidFill>
                  <a:schemeClr val="accent2"/>
                </a:solidFill>
              </a:rPr>
              <a:t>Семинар 8</a:t>
            </a:r>
            <a:endParaRPr sz="27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700">
                <a:solidFill>
                  <a:schemeClr val="accent2"/>
                </a:solidFill>
              </a:rPr>
              <a:t>Python применение стат критериев на практике - пайплайн оценки а/б</a:t>
            </a:r>
            <a:endParaRPr sz="27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chemeClr val="accent2"/>
              </a:solidFill>
            </a:endParaRPr>
          </a:p>
        </p:txBody>
      </p:sp>
      <p:pic>
        <p:nvPicPr>
          <p:cNvPr id="408" name="Google Shape;40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4"/>
          <p:cNvSpPr txBox="1"/>
          <p:nvPr>
            <p:ph idx="4294967295" type="title"/>
          </p:nvPr>
        </p:nvSpPr>
        <p:spPr>
          <a:xfrm>
            <a:off x="510725" y="39075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</a:t>
            </a:r>
            <a:r>
              <a:rPr b="1" lang="ru" sz="1600">
                <a:solidFill>
                  <a:srgbClr val="2C2D30"/>
                </a:solidFill>
              </a:rPr>
              <a:t>разберем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4" name="Google Shape;414;p74"/>
          <p:cNvSpPr txBox="1"/>
          <p:nvPr/>
        </p:nvSpPr>
        <p:spPr>
          <a:xfrm>
            <a:off x="540000" y="1168500"/>
            <a:ext cx="5244300" cy="22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D30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000"/>
              <a:buChar char="💡"/>
            </a:pPr>
            <a:r>
              <a:rPr lang="ru" sz="1000">
                <a:solidFill>
                  <a:schemeClr val="dk1"/>
                </a:solidFill>
              </a:rPr>
              <a:t>Закрепим знания полученные на лекции по использованию стат методов оценки экспериментов на Python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descr="preencoded.png" id="415" name="Google Shape;41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2277" y="2519998"/>
            <a:ext cx="2602225" cy="16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5"/>
          <p:cNvSpPr txBox="1"/>
          <p:nvPr>
            <p:ph idx="1" type="body"/>
          </p:nvPr>
        </p:nvSpPr>
        <p:spPr>
          <a:xfrm>
            <a:off x="4846890" y="647250"/>
            <a:ext cx="42000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ru" sz="2100">
                <a:latin typeface="Arial"/>
                <a:ea typeface="Arial"/>
                <a:cs typeface="Arial"/>
                <a:sym typeface="Arial"/>
              </a:rPr>
              <a:t>Обсудим задания для работы в сессионных залах.</a:t>
            </a:r>
            <a:endParaRPr/>
          </a:p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ru" sz="2100">
                <a:latin typeface="Arial"/>
                <a:ea typeface="Arial"/>
                <a:cs typeface="Arial"/>
                <a:sym typeface="Arial"/>
              </a:rPr>
              <a:t>Начнём работу в группах.</a:t>
            </a:r>
            <a:endParaRPr/>
          </a:p>
          <a:p>
            <a:pPr indent="-349250" lvl="0" marL="4191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ru" sz="2100">
                <a:latin typeface="Arial"/>
                <a:ea typeface="Arial"/>
                <a:cs typeface="Arial"/>
                <a:sym typeface="Arial"/>
              </a:rPr>
              <a:t>Обсудим результаты.</a:t>
            </a:r>
            <a:endParaRPr/>
          </a:p>
        </p:txBody>
      </p:sp>
      <p:sp>
        <p:nvSpPr>
          <p:cNvPr id="421" name="Google Shape;421;p75"/>
          <p:cNvSpPr txBox="1"/>
          <p:nvPr>
            <p:ph type="title"/>
          </p:nvPr>
        </p:nvSpPr>
        <p:spPr>
          <a:xfrm>
            <a:off x="388601" y="389334"/>
            <a:ext cx="2633100" cy="30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</a:pPr>
            <a:r>
              <a:t/>
            </a:r>
            <a:endParaRPr b="1" i="0" sz="3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</a:pPr>
            <a: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План </a:t>
            </a:r>
            <a:b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ru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вебинара: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6"/>
          <p:cNvSpPr txBox="1"/>
          <p:nvPr/>
        </p:nvSpPr>
        <p:spPr>
          <a:xfrm>
            <a:off x="384225" y="8578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Задание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</p:txBody>
      </p:sp>
      <p:sp>
        <p:nvSpPr>
          <p:cNvPr id="427" name="Google Shape;427;p76"/>
          <p:cNvSpPr txBox="1"/>
          <p:nvPr/>
        </p:nvSpPr>
        <p:spPr>
          <a:xfrm>
            <a:off x="598725" y="1805252"/>
            <a:ext cx="81696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434343"/>
                </a:solidFill>
              </a:rPr>
              <a:t>Оцените результаты эксперимента :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434343"/>
                </a:solidFill>
              </a:rPr>
              <a:t>Стат значимо ли отличается метрика визиты на уника в двух группах ? Какие рекомендации дадите менеджеру?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Решение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7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7"/>
          <p:cNvSpPr txBox="1"/>
          <p:nvPr/>
        </p:nvSpPr>
        <p:spPr>
          <a:xfrm>
            <a:off x="2126174" y="2240481"/>
            <a:ext cx="4891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Подводим </a:t>
            </a:r>
            <a:r>
              <a:rPr lang="ru" sz="3000"/>
              <a:t>итоги</a:t>
            </a:r>
            <a:r>
              <a:rPr b="0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8"/>
          <p:cNvSpPr txBox="1"/>
          <p:nvPr>
            <p:ph type="title"/>
          </p:nvPr>
        </p:nvSpPr>
        <p:spPr>
          <a:xfrm>
            <a:off x="452989" y="571438"/>
            <a:ext cx="52296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3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Практическое задание</a:t>
            </a:r>
            <a:endParaRPr/>
          </a:p>
        </p:txBody>
      </p:sp>
      <p:sp>
        <p:nvSpPr>
          <p:cNvPr id="439" name="Google Shape;439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78"/>
          <p:cNvSpPr/>
          <p:nvPr/>
        </p:nvSpPr>
        <p:spPr>
          <a:xfrm>
            <a:off x="614362" y="380811"/>
            <a:ext cx="124238" cy="119459"/>
          </a:xfrm>
          <a:custGeom>
            <a:rect b="b" l="l" r="r" t="t"/>
            <a:pathLst>
              <a:path extrusionOk="0" h="273050" w="27305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78"/>
          <p:cNvSpPr/>
          <p:nvPr/>
        </p:nvSpPr>
        <p:spPr>
          <a:xfrm>
            <a:off x="571500" y="338137"/>
            <a:ext cx="121060" cy="116403"/>
          </a:xfrm>
          <a:custGeom>
            <a:rect b="b" l="l" r="r" t="t"/>
            <a:pathLst>
              <a:path extrusionOk="0" h="266065" w="266065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78"/>
          <p:cNvSpPr txBox="1"/>
          <p:nvPr/>
        </p:nvSpPr>
        <p:spPr>
          <a:xfrm>
            <a:off x="409675" y="1369925"/>
            <a:ext cx="8039100" cy="3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На сайте запущен А/В тест с целью увеличить доход. В приложенном excel файле вы найдете сырые данные по результатам эксперимента – user_id, тип выборки variant_name и доход принесенный пользователем revenue.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Проанализируйте результаты эксперимента и напишите свои рекомендации менеджеру.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AB_Test_Results.xlsx</a:t>
            </a:r>
            <a:endParaRPr b="1" sz="1300">
              <a:solidFill>
                <a:srgbClr val="3F5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5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44" name="Google Shape;444;p78"/>
          <p:cNvSpPr/>
          <p:nvPr/>
        </p:nvSpPr>
        <p:spPr>
          <a:xfrm>
            <a:off x="476250" y="335215"/>
            <a:ext cx="162086" cy="155852"/>
          </a:xfrm>
          <a:custGeom>
            <a:rect b="b" l="l" r="r" t="t"/>
            <a:pathLst>
              <a:path extrusionOk="0" h="356234" w="356234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84A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78"/>
          <p:cNvSpPr/>
          <p:nvPr/>
        </p:nvSpPr>
        <p:spPr>
          <a:xfrm>
            <a:off x="571500" y="326031"/>
            <a:ext cx="181156" cy="174188"/>
          </a:xfrm>
          <a:custGeom>
            <a:rect b="b" l="l" r="r" t="t"/>
            <a:pathLst>
              <a:path extrusionOk="0" h="398144" w="398144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A58FF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83643">
            <a:off x="8398456" y="2239154"/>
            <a:ext cx="665198" cy="66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8575" y="349137"/>
            <a:ext cx="1005300" cy="1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